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60" r:id="rId7"/>
    <p:sldId id="271" r:id="rId8"/>
    <p:sldId id="269" r:id="rId9"/>
    <p:sldId id="272" r:id="rId10"/>
    <p:sldId id="273" r:id="rId11"/>
    <p:sldId id="274" r:id="rId12"/>
    <p:sldId id="264" r:id="rId13"/>
    <p:sldId id="265" r:id="rId14"/>
    <p:sldId id="267" r:id="rId15"/>
    <p:sldId id="266" r:id="rId16"/>
    <p:sldId id="268" r:id="rId17"/>
    <p:sldId id="257" r:id="rId18"/>
    <p:sldId id="27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360"/>
    <a:srgbClr val="003C71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04" autoAdjust="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ick" userId="0e548394-5e29-47dd-968d-d7f5918b5c12" providerId="ADAL" clId="{5694ACD9-2890-4D3C-A1FD-F02444273932}"/>
    <pc:docChg chg="modSld">
      <pc:chgData name="Ballard, Rick" userId="0e548394-5e29-47dd-968d-d7f5918b5c12" providerId="ADAL" clId="{5694ACD9-2890-4D3C-A1FD-F02444273932}" dt="2025-08-05T17:29:44.446" v="7" actId="20577"/>
      <pc:docMkLst>
        <pc:docMk/>
      </pc:docMkLst>
      <pc:sldChg chg="modNotesTx">
        <pc:chgData name="Ballard, Rick" userId="0e548394-5e29-47dd-968d-d7f5918b5c12" providerId="ADAL" clId="{5694ACD9-2890-4D3C-A1FD-F02444273932}" dt="2025-08-05T17:29:20.606" v="3" actId="20577"/>
        <pc:sldMkLst>
          <pc:docMk/>
          <pc:sldMk cId="1381818585" sldId="264"/>
        </pc:sldMkLst>
      </pc:sldChg>
      <pc:sldChg chg="modNotesTx">
        <pc:chgData name="Ballard, Rick" userId="0e548394-5e29-47dd-968d-d7f5918b5c12" providerId="ADAL" clId="{5694ACD9-2890-4D3C-A1FD-F02444273932}" dt="2025-08-05T17:29:26.998" v="4" actId="20577"/>
        <pc:sldMkLst>
          <pc:docMk/>
          <pc:sldMk cId="3808761291" sldId="265"/>
        </pc:sldMkLst>
      </pc:sldChg>
      <pc:sldChg chg="modNotesTx">
        <pc:chgData name="Ballard, Rick" userId="0e548394-5e29-47dd-968d-d7f5918b5c12" providerId="ADAL" clId="{5694ACD9-2890-4D3C-A1FD-F02444273932}" dt="2025-08-05T17:29:37.424" v="6" actId="20577"/>
        <pc:sldMkLst>
          <pc:docMk/>
          <pc:sldMk cId="1207974211" sldId="266"/>
        </pc:sldMkLst>
      </pc:sldChg>
      <pc:sldChg chg="modNotesTx">
        <pc:chgData name="Ballard, Rick" userId="0e548394-5e29-47dd-968d-d7f5918b5c12" providerId="ADAL" clId="{5694ACD9-2890-4D3C-A1FD-F02444273932}" dt="2025-08-05T17:29:30.939" v="5" actId="20577"/>
        <pc:sldMkLst>
          <pc:docMk/>
          <pc:sldMk cId="1154940775" sldId="267"/>
        </pc:sldMkLst>
      </pc:sldChg>
      <pc:sldChg chg="modNotesTx">
        <pc:chgData name="Ballard, Rick" userId="0e548394-5e29-47dd-968d-d7f5918b5c12" providerId="ADAL" clId="{5694ACD9-2890-4D3C-A1FD-F02444273932}" dt="2025-08-05T17:29:44.446" v="7" actId="20577"/>
        <pc:sldMkLst>
          <pc:docMk/>
          <pc:sldMk cId="978091246" sldId="268"/>
        </pc:sldMkLst>
      </pc:sldChg>
      <pc:sldChg chg="modNotesTx">
        <pc:chgData name="Ballard, Rick" userId="0e548394-5e29-47dd-968d-d7f5918b5c12" providerId="ADAL" clId="{5694ACD9-2890-4D3C-A1FD-F02444273932}" dt="2025-08-05T17:28:37.290" v="0" actId="20577"/>
        <pc:sldMkLst>
          <pc:docMk/>
          <pc:sldMk cId="95454995" sldId="271"/>
        </pc:sldMkLst>
      </pc:sldChg>
      <pc:sldChg chg="modNotesTx">
        <pc:chgData name="Ballard, Rick" userId="0e548394-5e29-47dd-968d-d7f5918b5c12" providerId="ADAL" clId="{5694ACD9-2890-4D3C-A1FD-F02444273932}" dt="2025-08-05T17:29:03.454" v="1" actId="20577"/>
        <pc:sldMkLst>
          <pc:docMk/>
          <pc:sldMk cId="84404261" sldId="273"/>
        </pc:sldMkLst>
      </pc:sldChg>
      <pc:sldChg chg="modNotesTx">
        <pc:chgData name="Ballard, Rick" userId="0e548394-5e29-47dd-968d-d7f5918b5c12" providerId="ADAL" clId="{5694ACD9-2890-4D3C-A1FD-F02444273932}" dt="2025-08-05T17:29:10.903" v="2" actId="20577"/>
        <pc:sldMkLst>
          <pc:docMk/>
          <pc:sldMk cId="567654083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7E11B-C2FE-4E58-A33E-CD861F8613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A3483-1819-4D59-ABBA-05C35B7751E7}">
      <dgm:prSet phldrT="[Text]" phldr="0"/>
      <dgm:spPr/>
      <dgm:t>
        <a:bodyPr/>
        <a:lstStyle/>
        <a:p>
          <a:pPr algn="l">
            <a:lnSpc>
              <a:spcPct val="90000"/>
            </a:lnSpc>
          </a:pPr>
          <a:r>
            <a:rPr lang="en-US" sz="2800">
              <a:latin typeface="Garamond"/>
            </a:rPr>
            <a:t>What could be causing that behavior?</a:t>
          </a:r>
          <a:endParaRPr lang="en-US"/>
        </a:p>
      </dgm:t>
    </dgm:pt>
    <dgm:pt modelId="{DBFA81EE-DF8C-468A-BBBE-66692773B9C5}" type="parTrans" cxnId="{1CE5670C-6FA2-403D-87BD-B8B9333EFD64}">
      <dgm:prSet/>
      <dgm:spPr/>
      <dgm:t>
        <a:bodyPr/>
        <a:lstStyle/>
        <a:p>
          <a:endParaRPr lang="en-US"/>
        </a:p>
      </dgm:t>
    </dgm:pt>
    <dgm:pt modelId="{B87D4B8B-A286-4330-84C8-6A37E6627AC0}" type="sibTrans" cxnId="{1CE5670C-6FA2-403D-87BD-B8B9333EFD64}">
      <dgm:prSet/>
      <dgm:spPr/>
      <dgm:t>
        <a:bodyPr/>
        <a:lstStyle/>
        <a:p>
          <a:endParaRPr lang="en-US"/>
        </a:p>
      </dgm:t>
    </dgm:pt>
    <dgm:pt modelId="{46A5CE42-FBEB-4611-ABCF-38645345596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800">
              <a:latin typeface="Garamond"/>
            </a:rPr>
            <a:t>Do the scene and simulator look safe?</a:t>
          </a:r>
        </a:p>
      </dgm:t>
    </dgm:pt>
    <dgm:pt modelId="{5F4B479F-6057-47B8-9D09-69830E034DDA}" type="parTrans" cxnId="{822442D2-EACC-4516-98B4-75BC6B5E9964}">
      <dgm:prSet/>
      <dgm:spPr/>
    </dgm:pt>
    <dgm:pt modelId="{2CB23536-B9BC-4949-95AD-CE86E37EBA6B}" type="sibTrans" cxnId="{822442D2-EACC-4516-98B4-75BC6B5E9964}">
      <dgm:prSet/>
      <dgm:spPr/>
    </dgm:pt>
    <dgm:pt modelId="{ED672075-23AC-4875-9C48-5B5F35FF5207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sz="2800">
              <a:latin typeface="Garamond"/>
            </a:rPr>
            <a:t>Is it powered on and/or plugged in?</a:t>
          </a:r>
        </a:p>
      </dgm:t>
    </dgm:pt>
    <dgm:pt modelId="{3764F754-E71B-4698-A03F-FDB9336D05E4}" type="parTrans" cxnId="{BB9C6C17-B372-404F-9F05-B9330F246D9B}">
      <dgm:prSet/>
      <dgm:spPr/>
    </dgm:pt>
    <dgm:pt modelId="{6F020C75-179E-434E-A7B7-5C9DE1EE7E39}" type="sibTrans" cxnId="{BB9C6C17-B372-404F-9F05-B9330F246D9B}">
      <dgm:prSet/>
      <dgm:spPr/>
    </dgm:pt>
    <dgm:pt modelId="{D6D7B434-0CBC-4C2C-BCC3-95CAB77ED498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800">
              <a:latin typeface="Garamond"/>
            </a:rPr>
            <a:t>Is it connected to the network and other needed devices?</a:t>
          </a:r>
        </a:p>
      </dgm:t>
    </dgm:pt>
    <dgm:pt modelId="{BFDBB741-A122-47F5-A8AC-B53486CE0123}" type="parTrans" cxnId="{447FAD95-75EE-41A4-9FA9-C550F72FD13D}">
      <dgm:prSet/>
      <dgm:spPr/>
    </dgm:pt>
    <dgm:pt modelId="{437AE65E-33FD-4473-B2AB-8350B9E6D9CE}" type="sibTrans" cxnId="{447FAD95-75EE-41A4-9FA9-C550F72FD13D}">
      <dgm:prSet/>
      <dgm:spPr/>
    </dgm:pt>
    <dgm:pt modelId="{E231BC0F-EE74-4997-960E-6652EC8D7C85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sz="2800">
              <a:latin typeface="Garamond"/>
            </a:rPr>
            <a:t>What is the unwanted behavior?</a:t>
          </a:r>
        </a:p>
      </dgm:t>
    </dgm:pt>
    <dgm:pt modelId="{C8D181EA-E7AF-4927-9EC1-CC5C3DC44905}" type="parTrans" cxnId="{1D51D1CC-363D-489D-BCFC-321432427D57}">
      <dgm:prSet/>
      <dgm:spPr/>
    </dgm:pt>
    <dgm:pt modelId="{1D7CD5D0-8BBF-466D-B556-9BA1C9916BCC}" type="sibTrans" cxnId="{1D51D1CC-363D-489D-BCFC-321432427D57}">
      <dgm:prSet/>
      <dgm:spPr/>
    </dgm:pt>
    <dgm:pt modelId="{D445B8A8-0958-464B-BA85-E6A6EF20F5B1}" type="pres">
      <dgm:prSet presAssocID="{4FA7E11B-C2FE-4E58-A33E-CD861F86138D}" presName="linear" presStyleCnt="0">
        <dgm:presLayoutVars>
          <dgm:animLvl val="lvl"/>
          <dgm:resizeHandles val="exact"/>
        </dgm:presLayoutVars>
      </dgm:prSet>
      <dgm:spPr/>
    </dgm:pt>
    <dgm:pt modelId="{33D70AAE-37D6-49DC-9D8E-0C0ADC803BA5}" type="pres">
      <dgm:prSet presAssocID="{46A5CE42-FBEB-4611-ABCF-3864534559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DFDA4A-A5BF-43A4-A267-F29BDEB1DA7F}" type="pres">
      <dgm:prSet presAssocID="{2CB23536-B9BC-4949-95AD-CE86E37EBA6B}" presName="spacer" presStyleCnt="0"/>
      <dgm:spPr/>
    </dgm:pt>
    <dgm:pt modelId="{8AA1FE1A-FE42-4F9F-B2D8-E666C8943831}" type="pres">
      <dgm:prSet presAssocID="{ED672075-23AC-4875-9C48-5B5F35FF52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4CD5EF-45B1-4954-BF73-06DB8BAA4175}" type="pres">
      <dgm:prSet presAssocID="{6F020C75-179E-434E-A7B7-5C9DE1EE7E39}" presName="spacer" presStyleCnt="0"/>
      <dgm:spPr/>
    </dgm:pt>
    <dgm:pt modelId="{0190A5D8-9707-49DB-AD84-DDF178C56A39}" type="pres">
      <dgm:prSet presAssocID="{D6D7B434-0CBC-4C2C-BCC3-95CAB77ED4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3A670D-811E-403A-9CF4-13488FBCAA26}" type="pres">
      <dgm:prSet presAssocID="{437AE65E-33FD-4473-B2AB-8350B9E6D9CE}" presName="spacer" presStyleCnt="0"/>
      <dgm:spPr/>
    </dgm:pt>
    <dgm:pt modelId="{73E39B4F-02FD-4B2C-ACC5-22B5DAF3B397}" type="pres">
      <dgm:prSet presAssocID="{E231BC0F-EE74-4997-960E-6652EC8D7C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1B883C-03EF-4F64-B761-C4BC9DC9D971}" type="pres">
      <dgm:prSet presAssocID="{1D7CD5D0-8BBF-466D-B556-9BA1C9916BCC}" presName="spacer" presStyleCnt="0"/>
      <dgm:spPr/>
    </dgm:pt>
    <dgm:pt modelId="{D565382F-B94F-4365-AFC1-7E254143CA7C}" type="pres">
      <dgm:prSet presAssocID="{A41A3483-1819-4D59-ABBA-05C35B7751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DB0F03-9876-43A0-AD97-44AC6C06DB8E}" type="presOf" srcId="{ED672075-23AC-4875-9C48-5B5F35FF5207}" destId="{8AA1FE1A-FE42-4F9F-B2D8-E666C8943831}" srcOrd="0" destOrd="0" presId="urn:microsoft.com/office/officeart/2005/8/layout/vList2"/>
    <dgm:cxn modelId="{1CE5670C-6FA2-403D-87BD-B8B9333EFD64}" srcId="{4FA7E11B-C2FE-4E58-A33E-CD861F86138D}" destId="{A41A3483-1819-4D59-ABBA-05C35B7751E7}" srcOrd="4" destOrd="0" parTransId="{DBFA81EE-DF8C-468A-BBBE-66692773B9C5}" sibTransId="{B87D4B8B-A286-4330-84C8-6A37E6627AC0}"/>
    <dgm:cxn modelId="{BB9C6C17-B372-404F-9F05-B9330F246D9B}" srcId="{4FA7E11B-C2FE-4E58-A33E-CD861F86138D}" destId="{ED672075-23AC-4875-9C48-5B5F35FF5207}" srcOrd="1" destOrd="0" parTransId="{3764F754-E71B-4698-A03F-FDB9336D05E4}" sibTransId="{6F020C75-179E-434E-A7B7-5C9DE1EE7E39}"/>
    <dgm:cxn modelId="{457A8741-7532-4FAF-B62B-8A8A9ED212CF}" type="presOf" srcId="{D6D7B434-0CBC-4C2C-BCC3-95CAB77ED498}" destId="{0190A5D8-9707-49DB-AD84-DDF178C56A39}" srcOrd="0" destOrd="0" presId="urn:microsoft.com/office/officeart/2005/8/layout/vList2"/>
    <dgm:cxn modelId="{5CA3955A-26D5-4334-87A2-A8DA60986364}" type="presOf" srcId="{E231BC0F-EE74-4997-960E-6652EC8D7C85}" destId="{73E39B4F-02FD-4B2C-ACC5-22B5DAF3B397}" srcOrd="0" destOrd="0" presId="urn:microsoft.com/office/officeart/2005/8/layout/vList2"/>
    <dgm:cxn modelId="{7B0FD892-87A7-41BA-95FF-476B80B3D971}" type="presOf" srcId="{46A5CE42-FBEB-4611-ABCF-386453455966}" destId="{33D70AAE-37D6-49DC-9D8E-0C0ADC803BA5}" srcOrd="0" destOrd="0" presId="urn:microsoft.com/office/officeart/2005/8/layout/vList2"/>
    <dgm:cxn modelId="{447FAD95-75EE-41A4-9FA9-C550F72FD13D}" srcId="{4FA7E11B-C2FE-4E58-A33E-CD861F86138D}" destId="{D6D7B434-0CBC-4C2C-BCC3-95CAB77ED498}" srcOrd="2" destOrd="0" parTransId="{BFDBB741-A122-47F5-A8AC-B53486CE0123}" sibTransId="{437AE65E-33FD-4473-B2AB-8350B9E6D9CE}"/>
    <dgm:cxn modelId="{E178A5A9-42C1-4CED-9A96-34870B0A1825}" type="presOf" srcId="{4FA7E11B-C2FE-4E58-A33E-CD861F86138D}" destId="{D445B8A8-0958-464B-BA85-E6A6EF20F5B1}" srcOrd="0" destOrd="0" presId="urn:microsoft.com/office/officeart/2005/8/layout/vList2"/>
    <dgm:cxn modelId="{1D51D1CC-363D-489D-BCFC-321432427D57}" srcId="{4FA7E11B-C2FE-4E58-A33E-CD861F86138D}" destId="{E231BC0F-EE74-4997-960E-6652EC8D7C85}" srcOrd="3" destOrd="0" parTransId="{C8D181EA-E7AF-4927-9EC1-CC5C3DC44905}" sibTransId="{1D7CD5D0-8BBF-466D-B556-9BA1C9916BCC}"/>
    <dgm:cxn modelId="{822442D2-EACC-4516-98B4-75BC6B5E9964}" srcId="{4FA7E11B-C2FE-4E58-A33E-CD861F86138D}" destId="{46A5CE42-FBEB-4611-ABCF-386453455966}" srcOrd="0" destOrd="0" parTransId="{5F4B479F-6057-47B8-9D09-69830E034DDA}" sibTransId="{2CB23536-B9BC-4949-95AD-CE86E37EBA6B}"/>
    <dgm:cxn modelId="{2A5E06F7-4906-4061-A6E1-B5AD406CB2DA}" type="presOf" srcId="{A41A3483-1819-4D59-ABBA-05C35B7751E7}" destId="{D565382F-B94F-4365-AFC1-7E254143CA7C}" srcOrd="0" destOrd="0" presId="urn:microsoft.com/office/officeart/2005/8/layout/vList2"/>
    <dgm:cxn modelId="{B7C3048B-F131-4619-BFB7-91593EEA2720}" type="presParOf" srcId="{D445B8A8-0958-464B-BA85-E6A6EF20F5B1}" destId="{33D70AAE-37D6-49DC-9D8E-0C0ADC803BA5}" srcOrd="0" destOrd="0" presId="urn:microsoft.com/office/officeart/2005/8/layout/vList2"/>
    <dgm:cxn modelId="{E23C5D69-3866-4066-9D73-2B77C2030D08}" type="presParOf" srcId="{D445B8A8-0958-464B-BA85-E6A6EF20F5B1}" destId="{F1DFDA4A-A5BF-43A4-A267-F29BDEB1DA7F}" srcOrd="1" destOrd="0" presId="urn:microsoft.com/office/officeart/2005/8/layout/vList2"/>
    <dgm:cxn modelId="{923E693C-510C-4687-AC9B-3DFB53451F32}" type="presParOf" srcId="{D445B8A8-0958-464B-BA85-E6A6EF20F5B1}" destId="{8AA1FE1A-FE42-4F9F-B2D8-E666C8943831}" srcOrd="2" destOrd="0" presId="urn:microsoft.com/office/officeart/2005/8/layout/vList2"/>
    <dgm:cxn modelId="{84A53FD6-97D0-4D62-8017-7163929A4C2F}" type="presParOf" srcId="{D445B8A8-0958-464B-BA85-E6A6EF20F5B1}" destId="{AD4CD5EF-45B1-4954-BF73-06DB8BAA4175}" srcOrd="3" destOrd="0" presId="urn:microsoft.com/office/officeart/2005/8/layout/vList2"/>
    <dgm:cxn modelId="{DA8C63BC-8D3E-4A84-8088-D1595D77E9AD}" type="presParOf" srcId="{D445B8A8-0958-464B-BA85-E6A6EF20F5B1}" destId="{0190A5D8-9707-49DB-AD84-DDF178C56A39}" srcOrd="4" destOrd="0" presId="urn:microsoft.com/office/officeart/2005/8/layout/vList2"/>
    <dgm:cxn modelId="{426983E7-ED17-430B-86AD-51E725E7C419}" type="presParOf" srcId="{D445B8A8-0958-464B-BA85-E6A6EF20F5B1}" destId="{0E3A670D-811E-403A-9CF4-13488FBCAA26}" srcOrd="5" destOrd="0" presId="urn:microsoft.com/office/officeart/2005/8/layout/vList2"/>
    <dgm:cxn modelId="{5864BA6F-0F3B-49E0-B87D-67780C7A2016}" type="presParOf" srcId="{D445B8A8-0958-464B-BA85-E6A6EF20F5B1}" destId="{73E39B4F-02FD-4B2C-ACC5-22B5DAF3B397}" srcOrd="6" destOrd="0" presId="urn:microsoft.com/office/officeart/2005/8/layout/vList2"/>
    <dgm:cxn modelId="{25F2BCD1-6743-48B3-A0D1-AE91D6B0EE74}" type="presParOf" srcId="{D445B8A8-0958-464B-BA85-E6A6EF20F5B1}" destId="{581B883C-03EF-4F64-B761-C4BC9DC9D971}" srcOrd="7" destOrd="0" presId="urn:microsoft.com/office/officeart/2005/8/layout/vList2"/>
    <dgm:cxn modelId="{66908505-9BD3-4A34-A0DD-2CD876EE060C}" type="presParOf" srcId="{D445B8A8-0958-464B-BA85-E6A6EF20F5B1}" destId="{D565382F-B94F-4365-AFC1-7E254143CA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70AAE-37D6-49DC-9D8E-0C0ADC803BA5}">
      <dsp:nvSpPr>
        <dsp:cNvPr id="0" name=""/>
        <dsp:cNvSpPr/>
      </dsp:nvSpPr>
      <dsp:spPr>
        <a:xfrm>
          <a:off x="0" y="60848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Garamond"/>
            </a:rPr>
            <a:t>Do the scene and simulator look safe?</a:t>
          </a:r>
        </a:p>
      </dsp:txBody>
      <dsp:txXfrm>
        <a:off x="37696" y="98544"/>
        <a:ext cx="10440208" cy="696808"/>
      </dsp:txXfrm>
    </dsp:sp>
    <dsp:sp modelId="{8AA1FE1A-FE42-4F9F-B2D8-E666C8943831}">
      <dsp:nvSpPr>
        <dsp:cNvPr id="0" name=""/>
        <dsp:cNvSpPr/>
      </dsp:nvSpPr>
      <dsp:spPr>
        <a:xfrm>
          <a:off x="0" y="925208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Garamond"/>
            </a:rPr>
            <a:t>Is it powered on and/or plugged in?</a:t>
          </a:r>
        </a:p>
      </dsp:txBody>
      <dsp:txXfrm>
        <a:off x="37696" y="962904"/>
        <a:ext cx="10440208" cy="696808"/>
      </dsp:txXfrm>
    </dsp:sp>
    <dsp:sp modelId="{0190A5D8-9707-49DB-AD84-DDF178C56A39}">
      <dsp:nvSpPr>
        <dsp:cNvPr id="0" name=""/>
        <dsp:cNvSpPr/>
      </dsp:nvSpPr>
      <dsp:spPr>
        <a:xfrm>
          <a:off x="0" y="1789569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Garamond"/>
            </a:rPr>
            <a:t>Is it connected to the network and other needed devices?</a:t>
          </a:r>
        </a:p>
      </dsp:txBody>
      <dsp:txXfrm>
        <a:off x="37696" y="1827265"/>
        <a:ext cx="10440208" cy="696808"/>
      </dsp:txXfrm>
    </dsp:sp>
    <dsp:sp modelId="{73E39B4F-02FD-4B2C-ACC5-22B5DAF3B397}">
      <dsp:nvSpPr>
        <dsp:cNvPr id="0" name=""/>
        <dsp:cNvSpPr/>
      </dsp:nvSpPr>
      <dsp:spPr>
        <a:xfrm>
          <a:off x="0" y="2653929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Garamond"/>
            </a:rPr>
            <a:t>What is the unwanted behavior?</a:t>
          </a:r>
        </a:p>
      </dsp:txBody>
      <dsp:txXfrm>
        <a:off x="37696" y="2691625"/>
        <a:ext cx="10440208" cy="696808"/>
      </dsp:txXfrm>
    </dsp:sp>
    <dsp:sp modelId="{D565382F-B94F-4365-AFC1-7E254143CA7C}">
      <dsp:nvSpPr>
        <dsp:cNvPr id="0" name=""/>
        <dsp:cNvSpPr/>
      </dsp:nvSpPr>
      <dsp:spPr>
        <a:xfrm>
          <a:off x="0" y="3518289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Garamond"/>
            </a:rPr>
            <a:t>What could be causing that behavior?</a:t>
          </a:r>
          <a:endParaRPr lang="en-US" sz="3200" kern="1200"/>
        </a:p>
      </dsp:txBody>
      <dsp:txXfrm>
        <a:off x="37696" y="3555985"/>
        <a:ext cx="10440208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5FA2A-EF51-4E42-A521-162F16763B74}" type="datetimeFigureOut"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3875-34A5-4A42-BB4C-3535F78121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Introduce audience to our hands on portion.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Network Cable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Urine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Lung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Power</a:t>
            </a: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Free Form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S.I.M. is more than an acronym—it’s a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represents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 of operations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follow to ensure all systems are communicating properly and simulations run without a hitch.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Simulator - The simulator is the heart of the system. Powering it on first gives it time to boot and be discoverable by the instructor computer.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Instructor Computer - Once the manikin is ready, the instructor computer can connect and take control. This is where we load scenarios, adjust vitals, and monitor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Monitor - The monitor is the final piece. It reflects what learners see—vital signs, waveforms, and changes in condition. It’s the “face” of the patient.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6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in clinical practice,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matters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Turning devices on in the wrong order can lead to delays, errors, or even failed simulations.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8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875-34A5-4A42-BB4C-3535F78121DC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2137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12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5F62-4185-5E64-BD45-2541AE5C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B70E-F2C1-4645-9E0D-38B557406258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9B631-1DBF-5A9A-5B91-746A4D29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4E23-73D6-5C0C-8B78-EAC0D80C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862D-2C05-470B-979D-A9B13A0E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0DE85A-1818-2B38-D9CF-EAC163A6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A7F5-F6D7-4CB8-83A8-2B6D03A1C241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49755A-7986-3E68-2016-B0148492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55FFF5-0D51-7954-7BDD-A2DF6E38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BA45-2417-4B5C-BB61-C81CB4EA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DC39A2-8D46-49CC-8D30-1D6D4562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036F-E5CA-491D-A768-8B15BFC45EF6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BC1F7E-6059-E6FF-DC59-FE04B4B4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282A97-306A-E7D5-3B03-16C7F853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DEE7-D102-4DAF-A641-CBBC75938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9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9B3E17-3DA8-A222-D587-AB428B3C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C611-5DEF-486D-8C53-8A0482544205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ACCC60-F121-9DFA-2054-DE1BC309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FEA36-B0EA-C264-C404-9B07EAC0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7CB2-5BFA-48C8-A327-8B6A00587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C4BDF7-BD0B-2E0A-0017-36067D42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7BE7-DBD5-4265-B56F-DEC7FA81D415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0B1E14-D993-962B-360F-F790F1E9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25A093-ADBE-4CAB-AD3B-BC75B19B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8A5C-6B1F-4E72-A6B6-8A4682B71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0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ADE903-C56C-903A-988C-2B597DB4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DABA-8AB9-48AF-9651-8CB6F04ECEF8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9074D-4C4B-32D4-FD98-AEDA6C75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9E2B91-5BDD-F4D8-479A-34733825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183E-46CF-41FE-BD2E-94D016FF7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25C53-574D-1961-5436-BEE92B3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87D3-0CC4-48FB-94E4-7A69ECE9460E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757BB-9719-2456-B603-0ECE76F0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93CD-BA1A-1EAD-E433-E9F686F3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46D6-8924-4837-A45C-CAA3F1559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9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6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A5585-578A-51FD-A883-B1272682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399C-5E15-43E5-9D2B-E777D89391F9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D7880-ACBF-AA31-B0DD-AFA9033D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412E-4A60-05BF-87BE-D1D0FBBC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BB68-ED88-4B5F-AA62-09482A887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0675"/>
            <a:ext cx="1051559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34483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42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544" y="320675"/>
            <a:ext cx="61352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B1A1-0A14-4740-A623-F1087C0A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F69-2D78-4011-ABF6-40D166579F8F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8B4FC-71DD-BDBE-4431-0050C199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EA23F-E7D9-AFE3-8049-334ADB86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CC68-9421-40D1-9E37-BE491396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6929582" cy="1325563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003C71"/>
                </a:solidFill>
              </a:defRPr>
            </a:lvl2pPr>
            <a:lvl3pPr>
              <a:defRPr>
                <a:solidFill>
                  <a:srgbClr val="003C71"/>
                </a:solidFill>
              </a:defRPr>
            </a:lvl3pPr>
            <a:lvl4pPr>
              <a:defRPr>
                <a:solidFill>
                  <a:srgbClr val="003C71"/>
                </a:solidFill>
              </a:defRPr>
            </a:lvl4pPr>
            <a:lvl5pPr>
              <a:defRPr>
                <a:solidFill>
                  <a:srgbClr val="003C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F584A-5B07-9290-F137-6A422D66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</a:lstStyle>
          <a:p>
            <a:pPr>
              <a:defRPr/>
            </a:pPr>
            <a:fld id="{F6950215-6C02-4850-AA26-8A7FEE7C917A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C3FA-BE59-4142-98DB-F4EC5D23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11DC-97D7-5AF1-8D59-34333572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</a:lstStyle>
          <a:p>
            <a:pPr>
              <a:defRPr/>
            </a:pPr>
            <a:fld id="{B995DCAB-8F5C-4D13-B7C6-DCA3D1865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692958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06F7-C476-E27A-AFF6-E9B81B9A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9CB139-B8EA-44D9-9D39-21DEBFBE0819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E149-D7C1-6E9C-14E0-59068717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D134E-27B5-2D93-A476-30339D98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8A81438-C651-420D-832F-B0A3A2696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692958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5F861-5C88-C043-F9E6-611489F4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341F65-8480-4CCD-AD80-EC5C31C4291F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8EA3D-1E65-EE19-2411-FD570D6E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2EC6-2E6D-FBE7-3B47-8C739284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9E2CE1-2A00-432A-AB98-E16E1634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26508"/>
            <a:ext cx="10515600" cy="253596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08285"/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DE0E-D186-14FF-C04D-50B23361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285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F987301-CDB4-45DB-8465-E7579C29F392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5D934-35D2-7C0D-F1CB-2770A884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CEDAD-96C3-A674-A762-E5CD867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285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9D339FA-C93E-43E4-B2BD-0F771826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D75CFA-EFAB-6B83-7699-9CDD990F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75B6-B149-4B96-8C77-739A97C645BA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2374D-77D0-A5EB-D589-575DA0A4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A47B15-3161-81CD-C73A-EACE8AA6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F5EF-1124-425A-8ADA-419701255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7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AD9AA0-608C-665C-36B4-9614FADA4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64150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B209FB7-CFCA-3CF1-997E-C5A3B1A5A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288E2-B5E5-DFB2-6C39-73926D168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A1DA440-8080-4D80-BB9C-64896019D70A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F2BA-76C8-9135-2656-592EC99FC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B64F-EFC4-0DFA-0BC0-72A2129E8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8350BB0-3D2F-4859-815B-4B59F9FBA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11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anose="020204040303010108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05824E8-2A78-032F-66D5-D81FCB5C4D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854200"/>
            <a:ext cx="9144000" cy="2136775"/>
          </a:xfrm>
        </p:spPr>
        <p:txBody>
          <a:bodyPr/>
          <a:lstStyle/>
          <a:p>
            <a:pPr eaLnBrk="1" hangingPunct="1"/>
            <a:r>
              <a:rPr lang="en-US" altLang="en-US" sz="5000"/>
              <a:t>Tech Troubles Unlocked: Escape Room Challenge for Sim Facilitators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9DF028D2-A404-0861-BC73-F53E40D5DF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90975"/>
            <a:ext cx="9144000" cy="2136775"/>
          </a:xfrm>
        </p:spPr>
        <p:txBody>
          <a:bodyPr/>
          <a:lstStyle/>
          <a:p>
            <a:pPr eaLnBrk="1" hangingPunct="1"/>
            <a:r>
              <a:rPr lang="en-US" altLang="en-US"/>
              <a:t>Presenters</a:t>
            </a:r>
          </a:p>
          <a:p>
            <a:pPr eaLnBrk="1" hangingPunct="1"/>
            <a:r>
              <a:rPr lang="en-US" altLang="en-US"/>
              <a:t>Dr. Christina Keller, DNP, RN, CNE, CMSRN, CHSE</a:t>
            </a:r>
          </a:p>
          <a:p>
            <a:pPr eaLnBrk="1" hangingPunct="1"/>
            <a:r>
              <a:rPr lang="en-US" altLang="en-US"/>
              <a:t>Rickey Ballard, BS, CHSOS</a:t>
            </a:r>
          </a:p>
          <a:p>
            <a:pPr eaLnBrk="1" hangingPunct="1"/>
            <a:r>
              <a:rPr lang="en-US" altLang="en-US"/>
              <a:t>Daxton Sutherland, 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F567-F8E9-554C-DF7F-AF90B77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</a:rPr>
              <a:t>The basic process of troubleshooting</a:t>
            </a:r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73722D9-A5EA-CC61-ACCC-37F5B5F72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166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76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BE74-CA75-44AE-7F40-51C06C68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7" y="134753"/>
            <a:ext cx="6415088" cy="1325563"/>
          </a:xfrm>
        </p:spPr>
        <p:txBody>
          <a:bodyPr/>
          <a:lstStyle/>
          <a:p>
            <a:r>
              <a:rPr lang="en-US">
                <a:latin typeface="Garamond"/>
              </a:rPr>
              <a:t>Important parts of manikins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165D-F675-4282-E40D-B5C709E60697}"/>
              </a:ext>
            </a:extLst>
          </p:cNvPr>
          <p:cNvSpPr txBox="1"/>
          <p:nvPr/>
        </p:nvSpPr>
        <p:spPr>
          <a:xfrm>
            <a:off x="576177" y="2037415"/>
            <a:ext cx="3908447" cy="4661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*Motherboard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*Valve Board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Air Supply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Power Supply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Chest Rise Bladders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Urine Reservoir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Fluid/Air Tubing and Valves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IV Arms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Limb Joints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Seizure Motors</a:t>
            </a:r>
            <a:endParaRPr lang="en-US" sz="200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ECEBE-3F1A-E1AB-86FB-013955ADE463}"/>
              </a:ext>
            </a:extLst>
          </p:cNvPr>
          <p:cNvSpPr txBox="1"/>
          <p:nvPr/>
        </p:nvSpPr>
        <p:spPr>
          <a:xfrm>
            <a:off x="581836" y="1614082"/>
            <a:ext cx="39077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These parts...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35D98-2AB8-0AD7-9B38-7A1349F8F51E}"/>
              </a:ext>
            </a:extLst>
          </p:cNvPr>
          <p:cNvSpPr txBox="1"/>
          <p:nvPr/>
        </p:nvSpPr>
        <p:spPr>
          <a:xfrm>
            <a:off x="6441804" y="2046276"/>
            <a:ext cx="5733705" cy="4661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Failure to start, play sounds, respond to software</a:t>
            </a:r>
            <a:endParaRPr lang="en-US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Fluid problems or air problems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Breathing, fluid, and airway complication issues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Failure to start, seizure, or pulse problems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No chest rise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Urine issues, leaks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Head fluid issues, urine issue, leaks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Occluded IV lines, leaky arms, moldy arms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Stiff, loose, or disconnected limbs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Weak or no seizures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E97D3-4FBC-7BFF-3277-07D20F3C4D1D}"/>
              </a:ext>
            </a:extLst>
          </p:cNvPr>
          <p:cNvSpPr txBox="1"/>
          <p:nvPr/>
        </p:nvSpPr>
        <p:spPr>
          <a:xfrm>
            <a:off x="6438603" y="1649523"/>
            <a:ext cx="541398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Can cause these problems: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7762554-6398-33E4-47F6-2D7C2B42C4D6}"/>
              </a:ext>
            </a:extLst>
          </p:cNvPr>
          <p:cNvSpPr/>
          <p:nvPr/>
        </p:nvSpPr>
        <p:spPr>
          <a:xfrm>
            <a:off x="3907957" y="3431707"/>
            <a:ext cx="2190750" cy="127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DE83-1315-167C-082D-8452E4FF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</a:rPr>
              <a:t>Using behavior to determine the problem source</a:t>
            </a:r>
            <a:endParaRPr lang="en-US"/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56A8BCAA-E019-510C-4AC4-1C61DF63997E}"/>
              </a:ext>
            </a:extLst>
          </p:cNvPr>
          <p:cNvSpPr txBox="1"/>
          <p:nvPr/>
        </p:nvSpPr>
        <p:spPr>
          <a:xfrm>
            <a:off x="1664044" y="2692947"/>
            <a:ext cx="4157447" cy="461665"/>
          </a:xfrm>
          <a:prstGeom prst="rect">
            <a:avLst/>
          </a:prstGeom>
          <a:solidFill>
            <a:srgbClr val="003C7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It's not powering on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00" name="TextBox 699">
            <a:extLst>
              <a:ext uri="{FF2B5EF4-FFF2-40B4-BE49-F238E27FC236}">
                <a16:creationId xmlns:a16="http://schemas.microsoft.com/office/drawing/2014/main" id="{7750F336-5B14-6AE3-5E9B-0C093527A511}"/>
              </a:ext>
            </a:extLst>
          </p:cNvPr>
          <p:cNvSpPr txBox="1"/>
          <p:nvPr/>
        </p:nvSpPr>
        <p:spPr>
          <a:xfrm>
            <a:off x="1664043" y="3463808"/>
            <a:ext cx="4156383" cy="461665"/>
          </a:xfrm>
          <a:prstGeom prst="rect">
            <a:avLst/>
          </a:prstGeom>
          <a:solidFill>
            <a:srgbClr val="003C7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Not shown in control software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BF3BFF51-C201-C608-34A4-9D1C53082E9A}"/>
              </a:ext>
            </a:extLst>
          </p:cNvPr>
          <p:cNvSpPr txBox="1"/>
          <p:nvPr/>
        </p:nvSpPr>
        <p:spPr>
          <a:xfrm>
            <a:off x="1664042" y="4996667"/>
            <a:ext cx="4158512" cy="461665"/>
          </a:xfrm>
          <a:prstGeom prst="rect">
            <a:avLst/>
          </a:prstGeom>
          <a:solidFill>
            <a:srgbClr val="003C7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Fluids aren't working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56747FF5-5DDC-F0C7-0EF0-7B5B1198DB9E}"/>
              </a:ext>
            </a:extLst>
          </p:cNvPr>
          <p:cNvSpPr txBox="1"/>
          <p:nvPr/>
        </p:nvSpPr>
        <p:spPr>
          <a:xfrm>
            <a:off x="1664043" y="4225807"/>
            <a:ext cx="4158512" cy="461665"/>
          </a:xfrm>
          <a:prstGeom prst="rect">
            <a:avLst/>
          </a:prstGeom>
          <a:solidFill>
            <a:srgbClr val="003C7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It's not breathing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703" name="Graphic 702" descr="Battery charging with solid fill">
            <a:extLst>
              <a:ext uri="{FF2B5EF4-FFF2-40B4-BE49-F238E27FC236}">
                <a16:creationId xmlns:a16="http://schemas.microsoft.com/office/drawing/2014/main" id="{AE0FB9EA-ADAD-D04F-5182-2683E3B8E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289" y="2466754"/>
            <a:ext cx="914400" cy="914400"/>
          </a:xfrm>
          <a:prstGeom prst="rect">
            <a:avLst/>
          </a:prstGeom>
        </p:spPr>
      </p:pic>
      <p:pic>
        <p:nvPicPr>
          <p:cNvPr id="704" name="Graphic 703" descr="Wi-Fi with solid fill">
            <a:extLst>
              <a:ext uri="{FF2B5EF4-FFF2-40B4-BE49-F238E27FC236}">
                <a16:creationId xmlns:a16="http://schemas.microsoft.com/office/drawing/2014/main" id="{38E76BD2-1E70-C258-1A2B-F32C17953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288" y="3237614"/>
            <a:ext cx="914400" cy="914400"/>
          </a:xfrm>
          <a:prstGeom prst="rect">
            <a:avLst/>
          </a:prstGeom>
        </p:spPr>
      </p:pic>
      <p:pic>
        <p:nvPicPr>
          <p:cNvPr id="705" name="Graphic 704" descr="Lungs with solid fill">
            <a:extLst>
              <a:ext uri="{FF2B5EF4-FFF2-40B4-BE49-F238E27FC236}">
                <a16:creationId xmlns:a16="http://schemas.microsoft.com/office/drawing/2014/main" id="{7C31235A-D1B4-1BDB-1FB2-D55445776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288" y="3999614"/>
            <a:ext cx="914400" cy="914400"/>
          </a:xfrm>
          <a:prstGeom prst="rect">
            <a:avLst/>
          </a:prstGeom>
        </p:spPr>
      </p:pic>
      <p:pic>
        <p:nvPicPr>
          <p:cNvPr id="706" name="Graphic 705" descr="Water with solid fill">
            <a:extLst>
              <a:ext uri="{FF2B5EF4-FFF2-40B4-BE49-F238E27FC236}">
                <a16:creationId xmlns:a16="http://schemas.microsoft.com/office/drawing/2014/main" id="{D5630BB1-008F-C4CF-E2AE-48CDBDC3A6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288" y="4770474"/>
            <a:ext cx="914400" cy="914400"/>
          </a:xfrm>
          <a:prstGeom prst="rect">
            <a:avLst/>
          </a:prstGeom>
        </p:spPr>
      </p:pic>
      <p:pic>
        <p:nvPicPr>
          <p:cNvPr id="707" name="Graphic 706" descr="Link with solid fill">
            <a:extLst>
              <a:ext uri="{FF2B5EF4-FFF2-40B4-BE49-F238E27FC236}">
                <a16:creationId xmlns:a16="http://schemas.microsoft.com/office/drawing/2014/main" id="{271BFC0D-377B-834F-3DD6-644F21CDEC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6099544" y="2466753"/>
            <a:ext cx="914400" cy="914400"/>
          </a:xfrm>
          <a:prstGeom prst="rect">
            <a:avLst/>
          </a:prstGeom>
        </p:spPr>
      </p:pic>
      <p:pic>
        <p:nvPicPr>
          <p:cNvPr id="710" name="Graphic 709" descr="Link with solid fill">
            <a:extLst>
              <a:ext uri="{FF2B5EF4-FFF2-40B4-BE49-F238E27FC236}">
                <a16:creationId xmlns:a16="http://schemas.microsoft.com/office/drawing/2014/main" id="{C7EDBD54-0F5E-17E4-A550-EA68FC1718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6099544" y="3237613"/>
            <a:ext cx="914400" cy="914400"/>
          </a:xfrm>
          <a:prstGeom prst="rect">
            <a:avLst/>
          </a:prstGeom>
        </p:spPr>
      </p:pic>
      <p:pic>
        <p:nvPicPr>
          <p:cNvPr id="711" name="Graphic 710" descr="Link with solid fill">
            <a:extLst>
              <a:ext uri="{FF2B5EF4-FFF2-40B4-BE49-F238E27FC236}">
                <a16:creationId xmlns:a16="http://schemas.microsoft.com/office/drawing/2014/main" id="{3602387A-DCE6-6517-556E-B0AA6D6BAB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6099544" y="3999613"/>
            <a:ext cx="914400" cy="914400"/>
          </a:xfrm>
          <a:prstGeom prst="rect">
            <a:avLst/>
          </a:prstGeom>
        </p:spPr>
      </p:pic>
      <p:pic>
        <p:nvPicPr>
          <p:cNvPr id="712" name="Graphic 711" descr="Link with solid fill">
            <a:extLst>
              <a:ext uri="{FF2B5EF4-FFF2-40B4-BE49-F238E27FC236}">
                <a16:creationId xmlns:a16="http://schemas.microsoft.com/office/drawing/2014/main" id="{0DC91F4E-4E05-A3F2-64E9-ED9EB82220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6099544" y="4770474"/>
            <a:ext cx="914400" cy="914400"/>
          </a:xfrm>
          <a:prstGeom prst="rect">
            <a:avLst/>
          </a:prstGeom>
        </p:spPr>
      </p:pic>
      <p:sp>
        <p:nvSpPr>
          <p:cNvPr id="713" name="TextBox 712">
            <a:extLst>
              <a:ext uri="{FF2B5EF4-FFF2-40B4-BE49-F238E27FC236}">
                <a16:creationId xmlns:a16="http://schemas.microsoft.com/office/drawing/2014/main" id="{E3031519-D92A-3D22-FB93-CE5BE486BA5C}"/>
              </a:ext>
            </a:extLst>
          </p:cNvPr>
          <p:cNvSpPr txBox="1"/>
          <p:nvPr/>
        </p:nvSpPr>
        <p:spPr>
          <a:xfrm>
            <a:off x="7299300" y="2666365"/>
            <a:ext cx="4157447" cy="461665"/>
          </a:xfrm>
          <a:prstGeom prst="rect">
            <a:avLst/>
          </a:prstGeom>
          <a:solidFill>
            <a:srgbClr val="4B23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Power, battery, internals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FC544DCF-0578-F085-C72F-2EF900FCF050}"/>
              </a:ext>
            </a:extLst>
          </p:cNvPr>
          <p:cNvSpPr txBox="1"/>
          <p:nvPr/>
        </p:nvSpPr>
        <p:spPr>
          <a:xfrm>
            <a:off x="7299299" y="3437226"/>
            <a:ext cx="4156383" cy="461665"/>
          </a:xfrm>
          <a:prstGeom prst="rect">
            <a:avLst/>
          </a:prstGeom>
          <a:solidFill>
            <a:srgbClr val="4B23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Network, connections, power</a:t>
            </a:r>
            <a:endParaRPr lang="en-US"/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CEEEEA04-FB32-4C1D-068F-B3F2E53B3CCC}"/>
              </a:ext>
            </a:extLst>
          </p:cNvPr>
          <p:cNvSpPr txBox="1"/>
          <p:nvPr/>
        </p:nvSpPr>
        <p:spPr>
          <a:xfrm>
            <a:off x="7299298" y="4970085"/>
            <a:ext cx="4158512" cy="461665"/>
          </a:xfrm>
          <a:prstGeom prst="rect">
            <a:avLst/>
          </a:prstGeom>
          <a:solidFill>
            <a:srgbClr val="4B23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Fluid source, pumps, valves.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12B350F4-12FE-90FE-FDBF-DA7F52D3FCF8}"/>
              </a:ext>
            </a:extLst>
          </p:cNvPr>
          <p:cNvSpPr txBox="1"/>
          <p:nvPr/>
        </p:nvSpPr>
        <p:spPr>
          <a:xfrm>
            <a:off x="7299299" y="4199225"/>
            <a:ext cx="4158512" cy="461665"/>
          </a:xfrm>
          <a:prstGeom prst="rect">
            <a:avLst/>
          </a:prstGeom>
          <a:solidFill>
            <a:srgbClr val="4B23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Air source, air bladders.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56E6-4219-6F40-7BEE-3F80A3DA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6508"/>
            <a:ext cx="10515600" cy="2535967"/>
          </a:xfrm>
        </p:spPr>
        <p:txBody>
          <a:bodyPr wrap="square" anchor="b">
            <a:normAutofit/>
          </a:bodyPr>
          <a:lstStyle/>
          <a:p>
            <a:r>
              <a:rPr lang="en-US"/>
              <a:t>Tying it all together and training our educators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F26B79-5BAD-D3C8-20DB-2D8F2023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aramond"/>
              </a:rPr>
              <a:t>...With simulation, of course!</a:t>
            </a:r>
          </a:p>
        </p:txBody>
      </p:sp>
    </p:spTree>
    <p:extLst>
      <p:ext uri="{BB962C8B-B14F-4D97-AF65-F5344CB8AC3E}">
        <p14:creationId xmlns:p14="http://schemas.microsoft.com/office/powerpoint/2010/main" val="97809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492F9-1650-1E7E-B7ED-6059A4D00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3" y="874221"/>
            <a:ext cx="5360324" cy="536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C093-6783-C4D0-0636-215A1371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joining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4D4D-BE09-252D-C2F3-9277B2588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Rick Ballard</a:t>
            </a:r>
          </a:p>
          <a:p>
            <a:r>
              <a:rPr lang="en-US"/>
              <a:t>rballard1@radford.edu</a:t>
            </a:r>
          </a:p>
          <a:p>
            <a:r>
              <a:rPr lang="en-US"/>
              <a:t>540-767-6159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B2C88-3798-D0D0-868C-69EE6AD591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Daxton Sutherland</a:t>
            </a:r>
          </a:p>
          <a:p>
            <a:r>
              <a:rPr lang="en-US"/>
              <a:t>dasutherland@radford.edu</a:t>
            </a:r>
          </a:p>
          <a:p>
            <a:r>
              <a:rPr lang="en-US"/>
              <a:t>540-831-7175 (Front Desk)</a:t>
            </a:r>
          </a:p>
        </p:txBody>
      </p:sp>
    </p:spTree>
    <p:extLst>
      <p:ext uri="{BB962C8B-B14F-4D97-AF65-F5344CB8AC3E}">
        <p14:creationId xmlns:p14="http://schemas.microsoft.com/office/powerpoint/2010/main" val="210387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F4DC704-F66F-16FF-F36F-4304AF9A4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B2801-548F-42A0-4B9B-F3D54F7D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By the end of this session, learners will be able to</a:t>
            </a:r>
            <a:r>
              <a:rPr lang="en-US"/>
              <a:t>:</a:t>
            </a:r>
          </a:p>
          <a:p>
            <a:pPr eaLnBrk="1" hangingPunct="1">
              <a:defRPr/>
            </a:pPr>
            <a:endParaRPr lang="en-US"/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sz="3000"/>
              <a:t>Identify common points of technical failure when facilitating high-fidelity simulation.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sz="3000"/>
              <a:t>Troubleshoot and resolve basic technical issues when facilitating    high-fidelity simulation. 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sz="3000"/>
              <a:t>Report increased confidence in identifying and troubleshooting technical issues when facilitating high-fidelity simulation.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endParaRPr lang="en-US" sz="300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3000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FE0CEB5-B61B-1BC4-7468-FE5256B7E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/>
              <a:t>Problem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517111A-2A48-4360-1500-378B3F647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98638"/>
            <a:ext cx="10515600" cy="3448050"/>
          </a:xfrm>
        </p:spPr>
        <p:txBody>
          <a:bodyPr/>
          <a:lstStyle/>
          <a:p>
            <a:pPr eaLnBrk="1" hangingPunct="1"/>
            <a:r>
              <a:rPr lang="en-US" altLang="en-US" sz="3000"/>
              <a:t>Business model and organizational structure does not include 1 simulation technology specialist : 1 faculty educator</a:t>
            </a:r>
          </a:p>
          <a:p>
            <a:pPr eaLnBrk="1" hangingPunct="1"/>
            <a:r>
              <a:rPr lang="en-US" altLang="en-US" sz="3000"/>
              <a:t>Lack of resources is the catalyst for innovation and creativity</a:t>
            </a:r>
          </a:p>
          <a:p>
            <a:pPr eaLnBrk="1" hangingPunct="1"/>
            <a:r>
              <a:rPr lang="en-US" altLang="en-US" sz="3000"/>
              <a:t>Educators must learn to troubleshoot at a basic level </a:t>
            </a:r>
          </a:p>
          <a:p>
            <a:pPr lvl="1" eaLnBrk="1" hangingPunct="1"/>
            <a:r>
              <a:rPr lang="en-US" altLang="en-US" sz="3000"/>
              <a:t>Must define ‘basic’ level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27FC-F030-0349-7A11-CC73FF97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800"/>
          </a:p>
          <a:p>
            <a:pPr marL="0" indent="0" algn="ctr">
              <a:buNone/>
            </a:pPr>
            <a:r>
              <a:rPr lang="en-US" sz="8800"/>
              <a:t>Morning Start Up</a:t>
            </a:r>
          </a:p>
        </p:txBody>
      </p:sp>
    </p:spTree>
    <p:extLst>
      <p:ext uri="{BB962C8B-B14F-4D97-AF65-F5344CB8AC3E}">
        <p14:creationId xmlns:p14="http://schemas.microsoft.com/office/powerpoint/2010/main" val="9545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DB495-791B-A6BB-BF16-EC7FCB51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02" y="1721448"/>
            <a:ext cx="10515600" cy="4249712"/>
          </a:xfrm>
        </p:spPr>
        <p:txBody>
          <a:bodyPr/>
          <a:lstStyle/>
          <a:p>
            <a:pPr marL="0" indent="0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S.I.M. Ready</a:t>
            </a:r>
          </a:p>
        </p:txBody>
      </p:sp>
    </p:spTree>
    <p:extLst>
      <p:ext uri="{BB962C8B-B14F-4D97-AF65-F5344CB8AC3E}">
        <p14:creationId xmlns:p14="http://schemas.microsoft.com/office/powerpoint/2010/main" val="221644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BBFB-DCAB-DBFE-E6A5-4411F809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017" y="2290574"/>
            <a:ext cx="8384583" cy="3854504"/>
          </a:xfrm>
        </p:spPr>
        <p:txBody>
          <a:bodyPr/>
          <a:lstStyle/>
          <a:p>
            <a:pPr marL="0" indent="0">
              <a:buNone/>
            </a:pPr>
            <a:r>
              <a:rPr lang="en-US" sz="7200" b="1"/>
              <a:t>S</a:t>
            </a:r>
            <a:r>
              <a:rPr lang="en-US" sz="7200"/>
              <a:t>imulator</a:t>
            </a:r>
          </a:p>
          <a:p>
            <a:pPr marL="0" indent="0">
              <a:buNone/>
            </a:pPr>
            <a:r>
              <a:rPr lang="en-US" sz="7200" b="1"/>
              <a:t>I</a:t>
            </a:r>
            <a:r>
              <a:rPr lang="en-US" sz="7200"/>
              <a:t>nstructor Computer</a:t>
            </a:r>
          </a:p>
          <a:p>
            <a:pPr marL="0" indent="0">
              <a:buNone/>
            </a:pPr>
            <a:r>
              <a:rPr lang="en-US" sz="7200" b="1"/>
              <a:t>M</a:t>
            </a:r>
            <a:r>
              <a:rPr lang="en-US" sz="7200"/>
              <a:t>onitor</a:t>
            </a:r>
          </a:p>
        </p:txBody>
      </p:sp>
    </p:spTree>
    <p:extLst>
      <p:ext uri="{BB962C8B-B14F-4D97-AF65-F5344CB8AC3E}">
        <p14:creationId xmlns:p14="http://schemas.microsoft.com/office/powerpoint/2010/main" val="26816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A40C-3AF3-C27C-AB87-FFD8D260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10" y="1588576"/>
            <a:ext cx="10143640" cy="1286821"/>
          </a:xfrm>
        </p:spPr>
        <p:txBody>
          <a:bodyPr/>
          <a:lstStyle/>
          <a:p>
            <a:r>
              <a:rPr lang="en-US" sz="6600"/>
              <a:t>Why Sequence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7118B-26CE-2B5E-0978-29B8528EB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9138" y="2976599"/>
            <a:ext cx="7656164" cy="3378168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Prevents system communication errors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Ensures proper IP/Network handshakes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Reduces troubleshooting time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Builds muscle memory for staff</a:t>
            </a:r>
          </a:p>
        </p:txBody>
      </p:sp>
    </p:spTree>
    <p:extLst>
      <p:ext uri="{BB962C8B-B14F-4D97-AF65-F5344CB8AC3E}">
        <p14:creationId xmlns:p14="http://schemas.microsoft.com/office/powerpoint/2010/main" val="8440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D3A0-280D-8E26-98BE-589107ED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498" y="1611366"/>
            <a:ext cx="6415088" cy="1325563"/>
          </a:xfrm>
        </p:spPr>
        <p:txBody>
          <a:bodyPr/>
          <a:lstStyle/>
          <a:p>
            <a:pPr algn="ctr"/>
            <a:r>
              <a:rPr lang="en-US" sz="600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D68F-6415-F0F7-D6CD-882ECA8D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935" y="2936929"/>
            <a:ext cx="10515600" cy="324003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S.I.M. = Simulator → Instructor Computer →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Sequence ensures system harmony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Easy to teach, easy to remember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12A4-7A0D-DBB8-3271-1434AE12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2137075"/>
          </a:xfrm>
        </p:spPr>
        <p:txBody>
          <a:bodyPr wrap="square" anchor="b">
            <a:normAutofit/>
          </a:bodyPr>
          <a:lstStyle/>
          <a:p>
            <a:r>
              <a:rPr lang="en-US"/>
              <a:t>Troubleshooting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0D6409-6711-A229-3C40-FDB76A59E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1276"/>
            <a:ext cx="9144000" cy="1655762"/>
          </a:xfrm>
        </p:spPr>
        <p:txBody>
          <a:bodyPr/>
          <a:lstStyle/>
          <a:p>
            <a:r>
              <a:rPr lang="en-US">
                <a:latin typeface="Garamond"/>
              </a:rPr>
              <a:t>The process, mindset, and methods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dford-Template-2023-v1.potx" id="{D2C37CDA-9761-4423-ACBE-92B7C27B8974}" vid="{052DD9FD-8E55-4B11-85FB-AC8A44A030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0C3E62A5E8A4489ACE7A0D7654FD2" ma:contentTypeVersion="15" ma:contentTypeDescription="Create a new document." ma:contentTypeScope="" ma:versionID="4ac7e7bb7eeb498ce8ecdedadeae4680">
  <xsd:schema xmlns:xsd="http://www.w3.org/2001/XMLSchema" xmlns:xs="http://www.w3.org/2001/XMLSchema" xmlns:p="http://schemas.microsoft.com/office/2006/metadata/properties" xmlns:ns2="2180844e-1b14-4cc1-8f75-2dd8db7ff20a" xmlns:ns3="ec67ec75-9bcc-439f-9460-8a0e9b680586" targetNamespace="http://schemas.microsoft.com/office/2006/metadata/properties" ma:root="true" ma:fieldsID="070ee81658cadb010924b4650ae7caf4" ns2:_="" ns3:_="">
    <xsd:import namespace="2180844e-1b14-4cc1-8f75-2dd8db7ff20a"/>
    <xsd:import namespace="ec67ec75-9bcc-439f-9460-8a0e9b680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0844e-1b14-4cc1-8f75-2dd8db7ff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6cbb3d8-261a-4ae3-afed-c3630e510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7ec75-9bcc-439f-9460-8a0e9b68058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1622f1-b676-4481-b0ce-5a96d6ce1c08}" ma:internalName="TaxCatchAll" ma:showField="CatchAllData" ma:web="ec67ec75-9bcc-439f-9460-8a0e9b680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67ec75-9bcc-439f-9460-8a0e9b680586" xsi:nil="true"/>
    <lcf76f155ced4ddcb4097134ff3c332f xmlns="2180844e-1b14-4cc1-8f75-2dd8db7ff2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5EE713-7A0B-4693-BE4F-9C0BA9737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04653-1452-4272-8516-BD110B54E610}">
  <ds:schemaRefs>
    <ds:schemaRef ds:uri="2180844e-1b14-4cc1-8f75-2dd8db7ff20a"/>
    <ds:schemaRef ds:uri="ec67ec75-9bcc-439f-9460-8a0e9b6805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5F9300-E0D6-4128-ADFE-3255DA40459A}">
  <ds:schemaRefs>
    <ds:schemaRef ds:uri="http://schemas.microsoft.com/office/infopath/2007/PartnerControls"/>
    <ds:schemaRef ds:uri="http://purl.org/dc/terms/"/>
    <ds:schemaRef ds:uri="ec67ec75-9bcc-439f-9460-8a0e9b680586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180844e-1b14-4cc1-8f75-2dd8db7ff2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627</Words>
  <Application>Microsoft Office PowerPoint</Application>
  <PresentationFormat>Widescreen</PresentationFormat>
  <Paragraphs>106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Office Theme</vt:lpstr>
      <vt:lpstr>Tech Troubles Unlocked: Escape Room Challenge for Sim Facilitators</vt:lpstr>
      <vt:lpstr>Learning outcomes</vt:lpstr>
      <vt:lpstr>Problem </vt:lpstr>
      <vt:lpstr>PowerPoint Presentation</vt:lpstr>
      <vt:lpstr>PowerPoint Presentation</vt:lpstr>
      <vt:lpstr>PowerPoint Presentation</vt:lpstr>
      <vt:lpstr>Why Sequence Matters</vt:lpstr>
      <vt:lpstr>Key Takeaways</vt:lpstr>
      <vt:lpstr>Troubleshooting</vt:lpstr>
      <vt:lpstr>The basic process of troubleshooting</vt:lpstr>
      <vt:lpstr>Important parts of manikins</vt:lpstr>
      <vt:lpstr>Using behavior to determine the problem source</vt:lpstr>
      <vt:lpstr>Tying it all together and training our educators</vt:lpstr>
      <vt:lpstr>PowerPoint Presentation</vt:lpstr>
      <vt:lpstr>Thank you for joining us!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Oakes, Ed</dc:creator>
  <cp:lastModifiedBy>Ballard, Rick</cp:lastModifiedBy>
  <cp:revision>2</cp:revision>
  <dcterms:created xsi:type="dcterms:W3CDTF">2023-10-23T15:50:49Z</dcterms:created>
  <dcterms:modified xsi:type="dcterms:W3CDTF">2025-08-05T17:29:50Z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0x010100CB90C3E62A5E8A4489ACE7A0D7654FD2</vt:lpwstr>
  </property>
  <property fmtid="{D5CDD505-2E9C-101B-9397-08002B2CF9AE}" pid="3" name="MediaServiceImageTags">
    <vt:lpwstr/>
  </property>
</Properties>
</file>